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Google Shape;57;g6d98127418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6d98127418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g6d98127418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6d98127418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 name="Shape 69"/>
        <p:cNvGrpSpPr/>
        <p:nvPr/>
      </p:nvGrpSpPr>
      <p:grpSpPr>
        <a:xfrm>
          <a:off x="0" y="0"/>
          <a:ext cx="0" cy="0"/>
          <a:chOff x="0" y="0"/>
          <a:chExt cx="0" cy="0"/>
        </a:xfrm>
      </p:grpSpPr>
      <p:sp>
        <p:nvSpPr>
          <p:cNvPr id="70" name="Google Shape;70;g6d98127418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6d98127418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 name="Shape 76"/>
        <p:cNvGrpSpPr/>
        <p:nvPr/>
      </p:nvGrpSpPr>
      <p:grpSpPr>
        <a:xfrm>
          <a:off x="0" y="0"/>
          <a:ext cx="0" cy="0"/>
          <a:chOff x="0" y="0"/>
          <a:chExt cx="0" cy="0"/>
        </a:xfrm>
      </p:grpSpPr>
      <p:sp>
        <p:nvSpPr>
          <p:cNvPr id="77" name="Google Shape;77;g6d98127418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6d98127418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g6d98127418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6d98127418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6d98127418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6d98127418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6d98127418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6d98127418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6d98127418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6d98127418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6d98127418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6d98127418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g6d98127418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6d98127418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The Dewint House</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By </a:t>
            </a:r>
            <a:r>
              <a:rPr lang="en"/>
              <a:t>Areana</a:t>
            </a:r>
            <a:r>
              <a:rPr lang="en"/>
              <a:t> Delaosa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Google Shape;60;p14"/>
          <p:cNvSpPr txBox="1"/>
          <p:nvPr>
            <p:ph idx="1" type="body"/>
          </p:nvPr>
        </p:nvSpPr>
        <p:spPr>
          <a:xfrm>
            <a:off x="174100" y="167175"/>
            <a:ext cx="9281700" cy="5055300"/>
          </a:xfrm>
          <a:prstGeom prst="rect">
            <a:avLst/>
          </a:prstGeom>
        </p:spPr>
        <p:txBody>
          <a:bodyPr anchorCtr="0" anchor="t" bIns="91425" lIns="91425" spcFirstLastPara="1" rIns="91425" wrap="square" tIns="91425">
            <a:noAutofit/>
          </a:bodyPr>
          <a:lstStyle/>
          <a:p>
            <a:pPr indent="0" lvl="0" marL="0" rtl="0" algn="l">
              <a:spcBef>
                <a:spcPts val="800"/>
              </a:spcBef>
              <a:spcAft>
                <a:spcPts val="0"/>
              </a:spcAft>
              <a:buNone/>
            </a:pPr>
            <a:r>
              <a:t/>
            </a:r>
            <a:endParaRPr sz="1050">
              <a:solidFill>
                <a:srgbClr val="3B2821"/>
              </a:solidFill>
              <a:highlight>
                <a:srgbClr val="F8E9CC"/>
              </a:highlight>
              <a:latin typeface="Times New Roman"/>
              <a:ea typeface="Times New Roman"/>
              <a:cs typeface="Times New Roman"/>
              <a:sym typeface="Times New Roman"/>
            </a:endParaRPr>
          </a:p>
          <a:p>
            <a:pPr indent="0" lvl="0" marL="0" rtl="0" algn="l">
              <a:spcBef>
                <a:spcPts val="800"/>
              </a:spcBef>
              <a:spcAft>
                <a:spcPts val="1600"/>
              </a:spcAft>
              <a:buNone/>
            </a:pPr>
            <a:r>
              <a:t/>
            </a:r>
            <a:endParaRPr/>
          </a:p>
        </p:txBody>
      </p:sp>
      <p:pic>
        <p:nvPicPr>
          <p:cNvPr id="61" name="Google Shape;61;p14"/>
          <p:cNvPicPr preferRelativeResize="0"/>
          <p:nvPr/>
        </p:nvPicPr>
        <p:blipFill>
          <a:blip r:embed="rId3">
            <a:alphaModFix/>
          </a:blip>
          <a:stretch>
            <a:fillRect/>
          </a:stretch>
        </p:blipFill>
        <p:spPr>
          <a:xfrm>
            <a:off x="6836625" y="260650"/>
            <a:ext cx="2307376" cy="4303825"/>
          </a:xfrm>
          <a:prstGeom prst="rect">
            <a:avLst/>
          </a:prstGeom>
          <a:noFill/>
          <a:ln>
            <a:noFill/>
          </a:ln>
        </p:spPr>
      </p:pic>
      <p:pic>
        <p:nvPicPr>
          <p:cNvPr id="62" name="Google Shape;62;p14"/>
          <p:cNvPicPr preferRelativeResize="0"/>
          <p:nvPr/>
        </p:nvPicPr>
        <p:blipFill>
          <a:blip r:embed="rId4">
            <a:alphaModFix/>
          </a:blip>
          <a:stretch>
            <a:fillRect/>
          </a:stretch>
        </p:blipFill>
        <p:spPr>
          <a:xfrm>
            <a:off x="4643850" y="152400"/>
            <a:ext cx="2394176" cy="4303825"/>
          </a:xfrm>
          <a:prstGeom prst="rect">
            <a:avLst/>
          </a:prstGeom>
          <a:noFill/>
          <a:ln>
            <a:noFill/>
          </a:ln>
        </p:spPr>
      </p:pic>
      <p:sp>
        <p:nvSpPr>
          <p:cNvPr id="63" name="Google Shape;63;p14"/>
          <p:cNvSpPr txBox="1"/>
          <p:nvPr/>
        </p:nvSpPr>
        <p:spPr>
          <a:xfrm>
            <a:off x="379825" y="411475"/>
            <a:ext cx="3956700" cy="43839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latin typeface="Times New Roman"/>
                <a:ea typeface="Times New Roman"/>
                <a:cs typeface="Times New Roman"/>
                <a:sym typeface="Times New Roman"/>
              </a:rPr>
              <a:t>-It’s known as the DeWint House, after the family who owned it during Washington’s visits.</a:t>
            </a:r>
            <a:endParaRPr sz="13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300">
                <a:latin typeface="Times New Roman"/>
                <a:ea typeface="Times New Roman"/>
                <a:cs typeface="Times New Roman"/>
                <a:sym typeface="Times New Roman"/>
              </a:rPr>
              <a:t>- It is the oldest surviving structure in Rockland County, New York, </a:t>
            </a:r>
            <a:endParaRPr sz="13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300">
                <a:latin typeface="Times New Roman"/>
                <a:ea typeface="Times New Roman"/>
                <a:cs typeface="Times New Roman"/>
                <a:sym typeface="Times New Roman"/>
              </a:rPr>
              <a:t>-Washington’s first stay at the House was from August 8 to 24, 1780, while he was inspecting a redoubt on the Hudson.</a:t>
            </a:r>
            <a:endParaRPr sz="13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300">
                <a:latin typeface="Times New Roman"/>
                <a:ea typeface="Times New Roman"/>
                <a:cs typeface="Times New Roman"/>
                <a:sym typeface="Times New Roman"/>
              </a:rPr>
              <a:t>-Major </a:t>
            </a:r>
            <a:r>
              <a:rPr lang="en" sz="1300">
                <a:latin typeface="Times New Roman"/>
                <a:ea typeface="Times New Roman"/>
                <a:cs typeface="Times New Roman"/>
                <a:sym typeface="Times New Roman"/>
              </a:rPr>
              <a:t>Frederick S</a:t>
            </a:r>
            <a:r>
              <a:rPr lang="en" sz="1300">
                <a:latin typeface="Times New Roman"/>
                <a:ea typeface="Times New Roman"/>
                <a:cs typeface="Times New Roman"/>
                <a:sym typeface="Times New Roman"/>
              </a:rPr>
              <a:t> Blauvelt, the son-in-law of Johannes and Antje DeWint, who owned the house at the time, invited Washington to stay with the family.</a:t>
            </a:r>
            <a:endParaRPr sz="13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300">
                <a:latin typeface="Times New Roman"/>
                <a:ea typeface="Times New Roman"/>
                <a:cs typeface="Times New Roman"/>
                <a:sym typeface="Times New Roman"/>
              </a:rPr>
              <a:t>-Later, when the American Army had moved to Orangeburg, Washington returned on September 28, through October 7, 1780, for the trial and subsequent hanging of the British spy, Major John André. André had been captured after a meeting with American General, Benedict Arnold, at which they made plans to betray the fortifications at West Point.</a:t>
            </a:r>
            <a:endParaRPr sz="13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5"/>
          <p:cNvSpPr txBox="1"/>
          <p:nvPr>
            <p:ph idx="1" type="body"/>
          </p:nvPr>
        </p:nvSpPr>
        <p:spPr>
          <a:xfrm>
            <a:off x="311700" y="1152475"/>
            <a:ext cx="8520600" cy="3416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Times New Roman"/>
                <a:ea typeface="Times New Roman"/>
                <a:cs typeface="Times New Roman"/>
                <a:sym typeface="Times New Roman"/>
              </a:rPr>
              <a:t>Three years later – May 4 through 8, 1783 – while negotiating the final withdrawal of British troops from New York City with British General, Sir Guy Carleton, Washington and his key staff again headquartered at the </a:t>
            </a:r>
            <a:r>
              <a:rPr lang="en" sz="1500">
                <a:latin typeface="Times New Roman"/>
                <a:ea typeface="Times New Roman"/>
                <a:cs typeface="Times New Roman"/>
                <a:sym typeface="Times New Roman"/>
              </a:rPr>
              <a:t>Dewint</a:t>
            </a:r>
            <a:r>
              <a:rPr lang="en" sz="1500">
                <a:latin typeface="Times New Roman"/>
                <a:ea typeface="Times New Roman"/>
                <a:cs typeface="Times New Roman"/>
                <a:sym typeface="Times New Roman"/>
              </a:rPr>
              <a:t> House. Samuel Fraunces (owner of Fraunces Tavern in New York City) came up to prepare the dinner Washington hosted for the British General.</a:t>
            </a:r>
            <a:endParaRPr sz="1500">
              <a:latin typeface="Times New Roman"/>
              <a:ea typeface="Times New Roman"/>
              <a:cs typeface="Times New Roman"/>
              <a:sym typeface="Times New Roman"/>
            </a:endParaRPr>
          </a:p>
          <a:p>
            <a:pPr indent="0" lvl="0" marL="0" rtl="0" algn="l">
              <a:spcBef>
                <a:spcPts val="0"/>
              </a:spcBef>
              <a:spcAft>
                <a:spcPts val="0"/>
              </a:spcAft>
              <a:buNone/>
            </a:pPr>
            <a:r>
              <a:rPr lang="en" sz="1500">
                <a:latin typeface="Times New Roman"/>
                <a:ea typeface="Times New Roman"/>
                <a:cs typeface="Times New Roman"/>
                <a:sym typeface="Times New Roman"/>
              </a:rPr>
              <a:t>That winter (November 11-14, 1783) on his trip to visit West Point, and later to New York City where he tendered his resignation, Washington was forced to stay again at the DeWint house during a terrible snowstorm. During the War he had forbidden his soldiers to play cards because it took time away from the pursuit of the war. Now, with the fighting over, a much more relaxed Washington took off his boots and played cards.</a:t>
            </a:r>
            <a:endParaRPr sz="1500">
              <a:latin typeface="Times New Roman"/>
              <a:ea typeface="Times New Roman"/>
              <a:cs typeface="Times New Roman"/>
              <a:sym typeface="Times New Roman"/>
            </a:endParaRPr>
          </a:p>
          <a:p>
            <a:pPr indent="0" lvl="0" marL="0" rtl="0" algn="l">
              <a:spcBef>
                <a:spcPts val="0"/>
              </a:spcBef>
              <a:spcAft>
                <a:spcPts val="0"/>
              </a:spcAft>
              <a:buNone/>
            </a:pPr>
            <a:r>
              <a:rPr lang="en" sz="1500">
                <a:latin typeface="Times New Roman"/>
                <a:ea typeface="Times New Roman"/>
                <a:cs typeface="Times New Roman"/>
                <a:sym typeface="Times New Roman"/>
              </a:rPr>
              <a:t>As new families occupied the house, changes were made to the basic structure. After DeClark’s death in 1731, the house remained in his family for several years and then was sold to Rem Remsen of Brooklyn. The DeWint family, from the West Indies, owned the house from 1746 to 1795, which covers the period when Washington visited.</a:t>
            </a:r>
            <a:endParaRPr sz="1500">
              <a:latin typeface="Times New Roman"/>
              <a:ea typeface="Times New Roman"/>
              <a:cs typeface="Times New Roman"/>
              <a:sym typeface="Times New Roman"/>
            </a:endParaRPr>
          </a:p>
          <a:p>
            <a:pPr indent="0" lvl="0" marL="0" rtl="0" algn="l">
              <a:spcBef>
                <a:spcPts val="0"/>
              </a:spcBef>
              <a:spcAft>
                <a:spcPts val="1600"/>
              </a:spcAft>
              <a:buNone/>
            </a:pPr>
            <a:r>
              <a:t/>
            </a:r>
            <a:endParaRPr sz="1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 name="Shape 72"/>
        <p:cNvGrpSpPr/>
        <p:nvPr/>
      </p:nvGrpSpPr>
      <p:grpSpPr>
        <a:xfrm>
          <a:off x="0" y="0"/>
          <a:ext cx="0" cy="0"/>
          <a:chOff x="0" y="0"/>
          <a:chExt cx="0" cy="0"/>
        </a:xfrm>
      </p:grpSpPr>
      <p:pic>
        <p:nvPicPr>
          <p:cNvPr id="73" name="Google Shape;73;p16"/>
          <p:cNvPicPr preferRelativeResize="0"/>
          <p:nvPr/>
        </p:nvPicPr>
        <p:blipFill>
          <a:blip r:embed="rId3">
            <a:alphaModFix/>
          </a:blip>
          <a:stretch>
            <a:fillRect/>
          </a:stretch>
        </p:blipFill>
        <p:spPr>
          <a:xfrm>
            <a:off x="152400" y="152400"/>
            <a:ext cx="3626899" cy="2633001"/>
          </a:xfrm>
          <a:prstGeom prst="rect">
            <a:avLst/>
          </a:prstGeom>
          <a:noFill/>
          <a:ln>
            <a:noFill/>
          </a:ln>
        </p:spPr>
      </p:pic>
      <p:pic>
        <p:nvPicPr>
          <p:cNvPr id="74" name="Google Shape;74;p16"/>
          <p:cNvPicPr preferRelativeResize="0"/>
          <p:nvPr/>
        </p:nvPicPr>
        <p:blipFill>
          <a:blip r:embed="rId4">
            <a:alphaModFix/>
          </a:blip>
          <a:stretch>
            <a:fillRect/>
          </a:stretch>
        </p:blipFill>
        <p:spPr>
          <a:xfrm>
            <a:off x="3931700" y="152400"/>
            <a:ext cx="4693549" cy="2712125"/>
          </a:xfrm>
          <a:prstGeom prst="rect">
            <a:avLst/>
          </a:prstGeom>
          <a:noFill/>
          <a:ln>
            <a:noFill/>
          </a:ln>
        </p:spPr>
      </p:pic>
      <p:sp>
        <p:nvSpPr>
          <p:cNvPr id="75" name="Google Shape;75;p16"/>
          <p:cNvSpPr txBox="1"/>
          <p:nvPr/>
        </p:nvSpPr>
        <p:spPr>
          <a:xfrm>
            <a:off x="474775" y="3244350"/>
            <a:ext cx="3304500" cy="17409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Times New Roman"/>
                <a:ea typeface="Times New Roman"/>
                <a:cs typeface="Times New Roman"/>
                <a:sym typeface="Times New Roman"/>
              </a:rPr>
              <a:t>Original</a:t>
            </a:r>
            <a:r>
              <a:rPr lang="en">
                <a:latin typeface="Times New Roman"/>
                <a:ea typeface="Times New Roman"/>
                <a:cs typeface="Times New Roman"/>
                <a:sym typeface="Times New Roman"/>
              </a:rPr>
              <a:t> </a:t>
            </a:r>
            <a:r>
              <a:rPr lang="en">
                <a:latin typeface="Times New Roman"/>
                <a:ea typeface="Times New Roman"/>
                <a:cs typeface="Times New Roman"/>
                <a:sym typeface="Times New Roman"/>
              </a:rPr>
              <a:t>furniture</a:t>
            </a:r>
            <a:r>
              <a:rPr lang="en">
                <a:latin typeface="Times New Roman"/>
                <a:ea typeface="Times New Roman"/>
                <a:cs typeface="Times New Roman"/>
                <a:sym typeface="Times New Roman"/>
              </a:rPr>
              <a:t> when George </a:t>
            </a:r>
            <a:r>
              <a:rPr lang="en">
                <a:latin typeface="Times New Roman"/>
                <a:ea typeface="Times New Roman"/>
                <a:cs typeface="Times New Roman"/>
                <a:sym typeface="Times New Roman"/>
              </a:rPr>
              <a:t>Washington</a:t>
            </a:r>
            <a:r>
              <a:rPr lang="en">
                <a:latin typeface="Times New Roman"/>
                <a:ea typeface="Times New Roman"/>
                <a:cs typeface="Times New Roman"/>
                <a:sym typeface="Times New Roman"/>
              </a:rPr>
              <a:t> stayed at De Wit House.</a:t>
            </a:r>
            <a:endParaRPr>
              <a:latin typeface="Times New Roman"/>
              <a:ea typeface="Times New Roman"/>
              <a:cs typeface="Times New Roman"/>
              <a:sym typeface="Times New Roman"/>
            </a:endParaRPr>
          </a:p>
          <a:p>
            <a:pPr indent="0" lvl="0" marL="0" rtl="0" algn="l">
              <a:spcBef>
                <a:spcPts val="0"/>
              </a:spcBef>
              <a:spcAft>
                <a:spcPts val="0"/>
              </a:spcAft>
              <a:buNone/>
            </a:pPr>
            <a:r>
              <a:rPr lang="en">
                <a:latin typeface="Times New Roman"/>
                <a:ea typeface="Times New Roman"/>
                <a:cs typeface="Times New Roman"/>
                <a:sym typeface="Times New Roman"/>
              </a:rPr>
              <a:t>Here there’s a bed and a desk with a newspaper that was left in the drawer when he stayed 1746-1795.</a:t>
            </a:r>
            <a:endParaRPr>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 name="Shape 79"/>
        <p:cNvGrpSpPr/>
        <p:nvPr/>
      </p:nvGrpSpPr>
      <p:grpSpPr>
        <a:xfrm>
          <a:off x="0" y="0"/>
          <a:ext cx="0" cy="0"/>
          <a:chOff x="0" y="0"/>
          <a:chExt cx="0" cy="0"/>
        </a:xfrm>
      </p:grpSpPr>
      <p:pic>
        <p:nvPicPr>
          <p:cNvPr id="80" name="Google Shape;80;p17"/>
          <p:cNvPicPr preferRelativeResize="0"/>
          <p:nvPr/>
        </p:nvPicPr>
        <p:blipFill>
          <a:blip r:embed="rId3">
            <a:alphaModFix/>
          </a:blip>
          <a:stretch>
            <a:fillRect/>
          </a:stretch>
        </p:blipFill>
        <p:spPr>
          <a:xfrm>
            <a:off x="351300" y="247350"/>
            <a:ext cx="3855349" cy="3325376"/>
          </a:xfrm>
          <a:prstGeom prst="rect">
            <a:avLst/>
          </a:prstGeom>
          <a:noFill/>
          <a:ln>
            <a:noFill/>
          </a:ln>
        </p:spPr>
      </p:pic>
      <p:pic>
        <p:nvPicPr>
          <p:cNvPr id="81" name="Google Shape;81;p17"/>
          <p:cNvPicPr preferRelativeResize="0"/>
          <p:nvPr/>
        </p:nvPicPr>
        <p:blipFill>
          <a:blip r:embed="rId4">
            <a:alphaModFix/>
          </a:blip>
          <a:stretch>
            <a:fillRect/>
          </a:stretch>
        </p:blipFill>
        <p:spPr>
          <a:xfrm>
            <a:off x="5229475" y="120750"/>
            <a:ext cx="3626899" cy="3325376"/>
          </a:xfrm>
          <a:prstGeom prst="rect">
            <a:avLst/>
          </a:prstGeom>
          <a:noFill/>
          <a:ln>
            <a:noFill/>
          </a:ln>
        </p:spPr>
      </p:pic>
      <p:sp>
        <p:nvSpPr>
          <p:cNvPr id="82" name="Google Shape;82;p17"/>
          <p:cNvSpPr txBox="1"/>
          <p:nvPr/>
        </p:nvSpPr>
        <p:spPr>
          <a:xfrm>
            <a:off x="4700375" y="3917950"/>
            <a:ext cx="4510500" cy="9813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This is where Washington and </a:t>
            </a:r>
            <a:r>
              <a:rPr lang="en"/>
              <a:t>soldiers</a:t>
            </a:r>
            <a:r>
              <a:rPr lang="en"/>
              <a:t> played cards and he was able to relax during the snowstorm.It took time away from the War.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sp>
        <p:nvSpPr>
          <p:cNvPr id="87" name="Google Shape;87;p18"/>
          <p:cNvSpPr txBox="1"/>
          <p:nvPr>
            <p:ph idx="1" type="body"/>
          </p:nvPr>
        </p:nvSpPr>
        <p:spPr>
          <a:xfrm>
            <a:off x="0" y="108750"/>
            <a:ext cx="6903300" cy="492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-George Washington was born into February 22,1732 into a </a:t>
            </a:r>
            <a:r>
              <a:rPr lang="en" sz="1400"/>
              <a:t>Virginia</a:t>
            </a:r>
            <a:r>
              <a:rPr lang="en" sz="1400"/>
              <a:t> planter family, he learned moral and manners</a:t>
            </a:r>
            <a:endParaRPr sz="1400"/>
          </a:p>
          <a:p>
            <a:pPr indent="0" lvl="0" marL="0" rtl="0" algn="l">
              <a:spcBef>
                <a:spcPts val="0"/>
              </a:spcBef>
              <a:spcAft>
                <a:spcPts val="0"/>
              </a:spcAft>
              <a:buNone/>
            </a:pPr>
            <a:r>
              <a:rPr lang="en" sz="1400"/>
              <a:t>-Well known as the first president of the United states,won 3 out of 9 battles</a:t>
            </a:r>
            <a:endParaRPr sz="1400"/>
          </a:p>
          <a:p>
            <a:pPr indent="0" lvl="0" marL="0" rtl="0" algn="l">
              <a:spcBef>
                <a:spcPts val="0"/>
              </a:spcBef>
              <a:spcAft>
                <a:spcPts val="0"/>
              </a:spcAft>
              <a:buNone/>
            </a:pPr>
            <a:r>
              <a:rPr lang="en" sz="1400"/>
              <a:t>-He pursued two </a:t>
            </a:r>
            <a:r>
              <a:rPr lang="en" sz="1400"/>
              <a:t>intertwined</a:t>
            </a:r>
            <a:r>
              <a:rPr lang="en" sz="1400"/>
              <a:t> interests:military arts and western expansion </a:t>
            </a:r>
            <a:endParaRPr sz="1400"/>
          </a:p>
          <a:p>
            <a:pPr indent="0" lvl="0" marL="0" rtl="0" algn="l">
              <a:spcBef>
                <a:spcPts val="0"/>
              </a:spcBef>
              <a:spcAft>
                <a:spcPts val="0"/>
              </a:spcAft>
              <a:buNone/>
            </a:pPr>
            <a:r>
              <a:rPr lang="en" sz="1400"/>
              <a:t>-When the french revolution broke out under Washington’s presidency he was faced with a serious turning point.</a:t>
            </a:r>
            <a:endParaRPr sz="1400"/>
          </a:p>
          <a:p>
            <a:pPr indent="0" lvl="0" marL="0" rtl="0" algn="l">
              <a:spcBef>
                <a:spcPts val="0"/>
              </a:spcBef>
              <a:spcAft>
                <a:spcPts val="0"/>
              </a:spcAft>
              <a:buNone/>
            </a:pPr>
            <a:r>
              <a:rPr lang="en" sz="1400"/>
              <a:t>-Very famously Washington took the middle ground and refused to back either side in their war.</a:t>
            </a:r>
            <a:endParaRPr sz="1400"/>
          </a:p>
          <a:p>
            <a:pPr indent="0" lvl="0" marL="0" rtl="0" algn="l">
              <a:spcBef>
                <a:spcPts val="0"/>
              </a:spcBef>
              <a:spcAft>
                <a:spcPts val="1600"/>
              </a:spcAft>
              <a:buNone/>
            </a:pPr>
            <a:r>
              <a:t/>
            </a:r>
            <a:endParaRPr/>
          </a:p>
        </p:txBody>
      </p:sp>
      <p:pic>
        <p:nvPicPr>
          <p:cNvPr id="88" name="Google Shape;88;p18"/>
          <p:cNvPicPr preferRelativeResize="0"/>
          <p:nvPr/>
        </p:nvPicPr>
        <p:blipFill rotWithShape="1">
          <a:blip r:embed="rId3">
            <a:alphaModFix/>
          </a:blip>
          <a:srcRect b="0" l="0" r="0" t="9584"/>
          <a:stretch/>
        </p:blipFill>
        <p:spPr>
          <a:xfrm>
            <a:off x="3402600" y="2122750"/>
            <a:ext cx="4668725" cy="3020749"/>
          </a:xfrm>
          <a:prstGeom prst="rect">
            <a:avLst/>
          </a:prstGeom>
          <a:noFill/>
          <a:ln>
            <a:noFill/>
          </a:ln>
        </p:spPr>
      </p:pic>
      <p:pic>
        <p:nvPicPr>
          <p:cNvPr id="89" name="Google Shape;89;p18"/>
          <p:cNvPicPr preferRelativeResize="0"/>
          <p:nvPr/>
        </p:nvPicPr>
        <p:blipFill>
          <a:blip r:embed="rId4">
            <a:alphaModFix/>
          </a:blip>
          <a:stretch>
            <a:fillRect/>
          </a:stretch>
        </p:blipFill>
        <p:spPr>
          <a:xfrm>
            <a:off x="0" y="2571738"/>
            <a:ext cx="2813951" cy="22789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9"/>
          <p:cNvSpPr txBox="1"/>
          <p:nvPr>
            <p:ph idx="1" type="body"/>
          </p:nvPr>
        </p:nvSpPr>
        <p:spPr>
          <a:xfrm>
            <a:off x="3461100" y="198825"/>
            <a:ext cx="5682900" cy="451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Times New Roman"/>
                <a:ea typeface="Times New Roman"/>
                <a:cs typeface="Times New Roman"/>
                <a:sym typeface="Times New Roman"/>
              </a:rPr>
              <a:t>-George and Martha get married January 6, 1759.</a:t>
            </a:r>
            <a:endParaRPr sz="1500">
              <a:latin typeface="Times New Roman"/>
              <a:ea typeface="Times New Roman"/>
              <a:cs typeface="Times New Roman"/>
              <a:sym typeface="Times New Roman"/>
            </a:endParaRPr>
          </a:p>
          <a:p>
            <a:pPr indent="0" lvl="0" marL="0" rtl="0" algn="l">
              <a:spcBef>
                <a:spcPts val="1600"/>
              </a:spcBef>
              <a:spcAft>
                <a:spcPts val="0"/>
              </a:spcAft>
              <a:buNone/>
            </a:pPr>
            <a:r>
              <a:rPr lang="en" sz="1500">
                <a:latin typeface="Times New Roman"/>
                <a:ea typeface="Times New Roman"/>
                <a:cs typeface="Times New Roman"/>
                <a:sym typeface="Times New Roman"/>
              </a:rPr>
              <a:t>-Martha already had two from her previous husband who passed away. Martha Patsy Custis and John Custis. -They had no children together and George raised </a:t>
            </a:r>
            <a:r>
              <a:rPr lang="en" sz="1500">
                <a:latin typeface="Times New Roman"/>
                <a:ea typeface="Times New Roman"/>
                <a:cs typeface="Times New Roman"/>
                <a:sym typeface="Times New Roman"/>
              </a:rPr>
              <a:t>Martha's</a:t>
            </a:r>
            <a:r>
              <a:rPr lang="en" sz="1500">
                <a:latin typeface="Times New Roman"/>
                <a:ea typeface="Times New Roman"/>
                <a:cs typeface="Times New Roman"/>
                <a:sym typeface="Times New Roman"/>
              </a:rPr>
              <a:t> children and loved them like they were his own. -George Washington outlived both his step children</a:t>
            </a:r>
            <a:endParaRPr sz="1500">
              <a:latin typeface="Times New Roman"/>
              <a:ea typeface="Times New Roman"/>
              <a:cs typeface="Times New Roman"/>
              <a:sym typeface="Times New Roman"/>
            </a:endParaRPr>
          </a:p>
          <a:p>
            <a:pPr indent="0" lvl="0" marL="0" rtl="0" algn="l">
              <a:spcBef>
                <a:spcPts val="1600"/>
              </a:spcBef>
              <a:spcAft>
                <a:spcPts val="0"/>
              </a:spcAft>
              <a:buNone/>
            </a:pPr>
            <a:r>
              <a:rPr lang="en" sz="1500">
                <a:latin typeface="Times New Roman"/>
                <a:ea typeface="Times New Roman"/>
                <a:cs typeface="Times New Roman"/>
                <a:sym typeface="Times New Roman"/>
              </a:rPr>
              <a:t>-Patsy died from a health </a:t>
            </a:r>
            <a:r>
              <a:rPr lang="en" sz="1500">
                <a:latin typeface="Times New Roman"/>
                <a:ea typeface="Times New Roman"/>
                <a:cs typeface="Times New Roman"/>
                <a:sym typeface="Times New Roman"/>
              </a:rPr>
              <a:t>condition</a:t>
            </a:r>
            <a:r>
              <a:rPr lang="en" sz="1500">
                <a:latin typeface="Times New Roman"/>
                <a:ea typeface="Times New Roman"/>
                <a:cs typeface="Times New Roman"/>
                <a:sym typeface="Times New Roman"/>
              </a:rPr>
              <a:t> called epilepsy since she was 16 and John died of what was known as ‘camp fever’ or meningitis.</a:t>
            </a:r>
            <a:endParaRPr sz="1500">
              <a:latin typeface="Times New Roman"/>
              <a:ea typeface="Times New Roman"/>
              <a:cs typeface="Times New Roman"/>
              <a:sym typeface="Times New Roman"/>
            </a:endParaRPr>
          </a:p>
          <a:p>
            <a:pPr indent="0" lvl="0" marL="0" rtl="0" algn="l">
              <a:spcBef>
                <a:spcPts val="1600"/>
              </a:spcBef>
              <a:spcAft>
                <a:spcPts val="0"/>
              </a:spcAft>
              <a:buNone/>
            </a:pPr>
            <a:r>
              <a:rPr lang="en" sz="1500">
                <a:latin typeface="Times New Roman"/>
                <a:ea typeface="Times New Roman"/>
                <a:cs typeface="Times New Roman"/>
                <a:sym typeface="Times New Roman"/>
              </a:rPr>
              <a:t> -John had two sons from his marriage, Eleanor Parke Custis and George Washington Parke Custis. The Washingtons brought up these children besides taking care of the both the families of </a:t>
            </a:r>
            <a:r>
              <a:rPr lang="en" sz="1500">
                <a:latin typeface="Times New Roman"/>
                <a:ea typeface="Times New Roman"/>
                <a:cs typeface="Times New Roman"/>
                <a:sym typeface="Times New Roman"/>
              </a:rPr>
              <a:t>Dandridge's</a:t>
            </a:r>
            <a:r>
              <a:rPr lang="en" sz="1500">
                <a:latin typeface="Times New Roman"/>
                <a:ea typeface="Times New Roman"/>
                <a:cs typeface="Times New Roman"/>
                <a:sym typeface="Times New Roman"/>
              </a:rPr>
              <a:t> and </a:t>
            </a:r>
            <a:r>
              <a:rPr lang="en" sz="1500">
                <a:latin typeface="Times New Roman"/>
                <a:ea typeface="Times New Roman"/>
                <a:cs typeface="Times New Roman"/>
                <a:sym typeface="Times New Roman"/>
              </a:rPr>
              <a:t>Washington's</a:t>
            </a:r>
            <a:r>
              <a:rPr lang="en" sz="1500">
                <a:latin typeface="Times New Roman"/>
                <a:ea typeface="Times New Roman"/>
                <a:cs typeface="Times New Roman"/>
                <a:sym typeface="Times New Roman"/>
              </a:rPr>
              <a:t>.</a:t>
            </a:r>
            <a:endParaRPr sz="1500">
              <a:latin typeface="Times New Roman"/>
              <a:ea typeface="Times New Roman"/>
              <a:cs typeface="Times New Roman"/>
              <a:sym typeface="Times New Roman"/>
            </a:endParaRPr>
          </a:p>
          <a:p>
            <a:pPr indent="0" lvl="0" marL="0" rtl="0" algn="l">
              <a:spcBef>
                <a:spcPts val="1600"/>
              </a:spcBef>
              <a:spcAft>
                <a:spcPts val="0"/>
              </a:spcAft>
              <a:buNone/>
            </a:pPr>
            <a:r>
              <a:rPr lang="en" sz="1500">
                <a:latin typeface="Times New Roman"/>
                <a:ea typeface="Times New Roman"/>
                <a:cs typeface="Times New Roman"/>
                <a:sym typeface="Times New Roman"/>
              </a:rPr>
              <a:t>-During George Washington’s Presidency, it was Eleanor Parke Custis, his step granddaughter, who used to entertain the guests at the New York City’s presidential mansions, and at Philadelphia and at Mount Vernon. In 1799, she married George Washington’s nephew.</a:t>
            </a:r>
            <a:endParaRPr sz="1500">
              <a:latin typeface="Times New Roman"/>
              <a:ea typeface="Times New Roman"/>
              <a:cs typeface="Times New Roman"/>
              <a:sym typeface="Times New Roman"/>
            </a:endParaRPr>
          </a:p>
          <a:p>
            <a:pPr indent="0" lvl="0" marL="0" rtl="0" algn="l">
              <a:spcBef>
                <a:spcPts val="0"/>
              </a:spcBef>
              <a:spcAft>
                <a:spcPts val="1600"/>
              </a:spcAft>
              <a:buNone/>
            </a:pPr>
            <a:r>
              <a:t/>
            </a:r>
            <a:endParaRPr/>
          </a:p>
        </p:txBody>
      </p:sp>
      <p:pic>
        <p:nvPicPr>
          <p:cNvPr id="95" name="Google Shape;95;p19"/>
          <p:cNvPicPr preferRelativeResize="0"/>
          <p:nvPr/>
        </p:nvPicPr>
        <p:blipFill>
          <a:blip r:embed="rId3">
            <a:alphaModFix/>
          </a:blip>
          <a:stretch>
            <a:fillRect/>
          </a:stretch>
        </p:blipFill>
        <p:spPr>
          <a:xfrm>
            <a:off x="0" y="86925"/>
            <a:ext cx="3461099" cy="3071375"/>
          </a:xfrm>
          <a:prstGeom prst="rect">
            <a:avLst/>
          </a:prstGeom>
          <a:noFill/>
          <a:ln>
            <a:noFill/>
          </a:ln>
        </p:spPr>
      </p:pic>
      <p:sp>
        <p:nvSpPr>
          <p:cNvPr id="96" name="Google Shape;96;p19"/>
          <p:cNvSpPr txBox="1"/>
          <p:nvPr/>
        </p:nvSpPr>
        <p:spPr>
          <a:xfrm>
            <a:off x="174100" y="3348225"/>
            <a:ext cx="3022800" cy="1614300"/>
          </a:xfrm>
          <a:prstGeom prst="rect">
            <a:avLst/>
          </a:prstGeom>
          <a:solidFill>
            <a:srgbClr val="FFFFFF"/>
          </a:solidFill>
          <a:ln cap="flat" cmpd="sng" w="9525">
            <a:solidFill>
              <a:srgbClr val="B7B7B7"/>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t>These are </a:t>
            </a:r>
            <a:r>
              <a:rPr lang="en"/>
              <a:t>Silhouettes</a:t>
            </a:r>
            <a:r>
              <a:rPr lang="en"/>
              <a:t> of George and Martha Washington. This was a popular way to </a:t>
            </a:r>
            <a:r>
              <a:rPr lang="en"/>
              <a:t>portrait</a:t>
            </a:r>
            <a:r>
              <a:rPr lang="en"/>
              <a:t> yourself and a loved one in the late 1700’s-1800’s. This was Presented by </a:t>
            </a:r>
            <a:r>
              <a:rPr lang="en"/>
              <a:t>Matthew</a:t>
            </a:r>
            <a:r>
              <a:rPr lang="en"/>
              <a:t> and Frances Panczyk</a:t>
            </a:r>
            <a:endParaRPr/>
          </a:p>
          <a:p>
            <a:pPr indent="0" lvl="0" marL="0" rtl="0" algn="l">
              <a:spcBef>
                <a:spcPts val="0"/>
              </a:spcBef>
              <a:spcAft>
                <a:spcPts val="0"/>
              </a:spcAft>
              <a:buNone/>
            </a:pPr>
            <a:r>
              <a:rPr lang="en"/>
              <a:t>Tappan,NY</a:t>
            </a:r>
            <a:endParaRPr/>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03" name="Google Shape;103;p20"/>
          <p:cNvPicPr preferRelativeResize="0"/>
          <p:nvPr/>
        </p:nvPicPr>
        <p:blipFill>
          <a:blip r:embed="rId3">
            <a:alphaModFix/>
          </a:blip>
          <a:stretch>
            <a:fillRect/>
          </a:stretch>
        </p:blipFill>
        <p:spPr>
          <a:xfrm>
            <a:off x="5314500" y="933750"/>
            <a:ext cx="3386774" cy="4518349"/>
          </a:xfrm>
          <a:prstGeom prst="rect">
            <a:avLst/>
          </a:prstGeom>
          <a:noFill/>
          <a:ln>
            <a:noFill/>
          </a:ln>
        </p:spPr>
      </p:pic>
      <p:pic>
        <p:nvPicPr>
          <p:cNvPr id="104" name="Google Shape;104;p20"/>
          <p:cNvPicPr preferRelativeResize="0"/>
          <p:nvPr/>
        </p:nvPicPr>
        <p:blipFill>
          <a:blip r:embed="rId4">
            <a:alphaModFix/>
          </a:blip>
          <a:stretch>
            <a:fillRect/>
          </a:stretch>
        </p:blipFill>
        <p:spPr>
          <a:xfrm>
            <a:off x="2777802" y="1574700"/>
            <a:ext cx="2425900" cy="3236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America is ready for war 1776</a:t>
            </a:r>
            <a:endParaRPr/>
          </a:p>
        </p:txBody>
      </p:sp>
      <p:sp>
        <p:nvSpPr>
          <p:cNvPr id="110" name="Google Shape;110;p21"/>
          <p:cNvSpPr txBox="1"/>
          <p:nvPr>
            <p:ph idx="1" type="body"/>
          </p:nvPr>
        </p:nvSpPr>
        <p:spPr>
          <a:xfrm>
            <a:off x="311700" y="1152475"/>
            <a:ext cx="5164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are two authentic documents from the American Revolutionary period: The first one is a pay voucher for </a:t>
            </a:r>
            <a:r>
              <a:rPr lang="en"/>
              <a:t>SALTPETER</a:t>
            </a:r>
            <a:r>
              <a:rPr lang="en"/>
              <a:t>,the main ingredient in </a:t>
            </a:r>
            <a:r>
              <a:rPr lang="en"/>
              <a:t>gunpowder</a:t>
            </a:r>
            <a:r>
              <a:rPr lang="en"/>
              <a:t>, which is being purchased by the colony of Pennsylvania. </a:t>
            </a:r>
            <a:endParaRPr/>
          </a:p>
          <a:p>
            <a:pPr indent="0" lvl="0" marL="0" rtl="0" algn="l">
              <a:spcBef>
                <a:spcPts val="1600"/>
              </a:spcBef>
              <a:spcAft>
                <a:spcPts val="1600"/>
              </a:spcAft>
              <a:buNone/>
            </a:pPr>
            <a:r>
              <a:rPr lang="en"/>
              <a:t>The document below is a pay voucher for wood to fuel the Salisbury </a:t>
            </a:r>
            <a:r>
              <a:rPr lang="en"/>
              <a:t>Furnace</a:t>
            </a:r>
            <a:r>
              <a:rPr lang="en"/>
              <a:t> in Connecticut.The furnace was used to cast cannon and other materials in the war effort.</a:t>
            </a:r>
            <a:endParaRPr/>
          </a:p>
        </p:txBody>
      </p:sp>
      <p:pic>
        <p:nvPicPr>
          <p:cNvPr id="111" name="Google Shape;111;p21"/>
          <p:cNvPicPr preferRelativeResize="0"/>
          <p:nvPr/>
        </p:nvPicPr>
        <p:blipFill rotWithShape="1">
          <a:blip r:embed="rId3">
            <a:alphaModFix/>
          </a:blip>
          <a:srcRect b="12230" l="4528" r="13878" t="-1436"/>
          <a:stretch/>
        </p:blipFill>
        <p:spPr>
          <a:xfrm>
            <a:off x="5978775" y="445025"/>
            <a:ext cx="3165225" cy="1962350"/>
          </a:xfrm>
          <a:prstGeom prst="rect">
            <a:avLst/>
          </a:prstGeom>
          <a:noFill/>
          <a:ln>
            <a:noFill/>
          </a:ln>
        </p:spPr>
      </p:pic>
      <p:pic>
        <p:nvPicPr>
          <p:cNvPr id="112" name="Google Shape;112;p21"/>
          <p:cNvPicPr preferRelativeResize="0"/>
          <p:nvPr/>
        </p:nvPicPr>
        <p:blipFill rotWithShape="1">
          <a:blip r:embed="rId4">
            <a:alphaModFix/>
          </a:blip>
          <a:srcRect b="11799" l="3241" r="8192" t="3187"/>
          <a:stretch/>
        </p:blipFill>
        <p:spPr>
          <a:xfrm>
            <a:off x="5731650" y="2455450"/>
            <a:ext cx="3412350" cy="2113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Washington flag,1775.</a:t>
            </a:r>
            <a:endParaRPr/>
          </a:p>
        </p:txBody>
      </p:sp>
      <p:sp>
        <p:nvSpPr>
          <p:cNvPr id="118" name="Google Shape;118;p22"/>
          <p:cNvSpPr txBox="1"/>
          <p:nvPr>
            <p:ph idx="1" type="body"/>
          </p:nvPr>
        </p:nvSpPr>
        <p:spPr>
          <a:xfrm>
            <a:off x="311700" y="1152475"/>
            <a:ext cx="4103700" cy="341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lang="en"/>
              <a:t>This is a reproduction of the personal flag used by General Washington as commander and </a:t>
            </a:r>
            <a:r>
              <a:rPr lang="en"/>
              <a:t>chief</a:t>
            </a:r>
            <a:r>
              <a:rPr lang="en"/>
              <a:t> during the Revolutionary War in 1775.The </a:t>
            </a:r>
            <a:r>
              <a:rPr lang="en"/>
              <a:t>presence</a:t>
            </a:r>
            <a:r>
              <a:rPr lang="en"/>
              <a:t> of the flag represented that George Washington was there during a battle.He personalized it himself.</a:t>
            </a:r>
            <a:endParaRPr/>
          </a:p>
        </p:txBody>
      </p:sp>
      <p:pic>
        <p:nvPicPr>
          <p:cNvPr id="119" name="Google Shape;119;p22"/>
          <p:cNvPicPr preferRelativeResize="0"/>
          <p:nvPr/>
        </p:nvPicPr>
        <p:blipFill>
          <a:blip r:embed="rId3">
            <a:alphaModFix/>
          </a:blip>
          <a:stretch>
            <a:fillRect/>
          </a:stretch>
        </p:blipFill>
        <p:spPr>
          <a:xfrm>
            <a:off x="5157550" y="917922"/>
            <a:ext cx="2761950" cy="29168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3"/>
          <p:cNvSpPr txBox="1"/>
          <p:nvPr>
            <p:ph type="title"/>
          </p:nvPr>
        </p:nvSpPr>
        <p:spPr>
          <a:xfrm>
            <a:off x="311700" y="1601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Grave Markers from slave burial grounds</a:t>
            </a:r>
            <a:endParaRPr/>
          </a:p>
        </p:txBody>
      </p:sp>
      <p:sp>
        <p:nvSpPr>
          <p:cNvPr id="125" name="Google Shape;125;p23"/>
          <p:cNvSpPr txBox="1"/>
          <p:nvPr>
            <p:ph idx="1" type="body"/>
          </p:nvPr>
        </p:nvSpPr>
        <p:spPr>
          <a:xfrm>
            <a:off x="232575" y="6302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500"/>
              <a:t>It has been documented that the earliest settlers of the tappan patent owned slaves;indeed. Daniel DeClark owned two slaves when he lives on this site ( owners after the Dewints).These grave markers are attributed to a </a:t>
            </a:r>
            <a:r>
              <a:rPr lang="en" sz="1500"/>
              <a:t>cemetery</a:t>
            </a:r>
            <a:r>
              <a:rPr lang="en" sz="1500"/>
              <a:t> on farm land once owned by the Mann faculty located two miles east were the palisades interstate parkway now intersects with Oak Tree Road. These </a:t>
            </a:r>
            <a:r>
              <a:rPr lang="en" sz="1500"/>
              <a:t>gravestones</a:t>
            </a:r>
            <a:r>
              <a:rPr lang="en" sz="1500"/>
              <a:t> marked simply with one to three letters </a:t>
            </a:r>
            <a:r>
              <a:rPr lang="en" sz="1500"/>
              <a:t>identified</a:t>
            </a:r>
            <a:r>
              <a:rPr lang="en" sz="1500"/>
              <a:t> enslaved persons,probably of African Descent,worked on the Mann farm.From the estate of Lillian Rose Perry. Nyack NY.</a:t>
            </a:r>
            <a:endParaRPr sz="1500"/>
          </a:p>
        </p:txBody>
      </p:sp>
      <p:pic>
        <p:nvPicPr>
          <p:cNvPr id="126" name="Google Shape;126;p23"/>
          <p:cNvPicPr preferRelativeResize="0"/>
          <p:nvPr/>
        </p:nvPicPr>
        <p:blipFill>
          <a:blip r:embed="rId3">
            <a:alphaModFix/>
          </a:blip>
          <a:stretch>
            <a:fillRect/>
          </a:stretch>
        </p:blipFill>
        <p:spPr>
          <a:xfrm>
            <a:off x="2943675" y="2358000"/>
            <a:ext cx="5491676" cy="2856824"/>
          </a:xfrm>
          <a:prstGeom prst="rect">
            <a:avLst/>
          </a:prstGeom>
          <a:noFill/>
          <a:ln>
            <a:noFill/>
          </a:ln>
        </p:spPr>
      </p:pic>
      <p:pic>
        <p:nvPicPr>
          <p:cNvPr id="127" name="Google Shape;127;p23"/>
          <p:cNvPicPr preferRelativeResize="0"/>
          <p:nvPr/>
        </p:nvPicPr>
        <p:blipFill>
          <a:blip r:embed="rId4">
            <a:alphaModFix/>
          </a:blip>
          <a:stretch>
            <a:fillRect/>
          </a:stretch>
        </p:blipFill>
        <p:spPr>
          <a:xfrm>
            <a:off x="411475" y="2358000"/>
            <a:ext cx="2156775" cy="26430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